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y="5143500" cx="9144000"/>
  <p:notesSz cx="6858000" cy="9144000"/>
  <p:embeddedFontLst>
    <p:embeddedFont>
      <p:font typeface="Oswald Medium"/>
      <p:regular r:id="rId27"/>
      <p:bold r:id="rId28"/>
    </p:embeddedFont>
    <p:embeddedFont>
      <p:font typeface="Average"/>
      <p:regular r:id="rId29"/>
    </p:embeddedFont>
    <p:embeddedFont>
      <p:font typeface="Oswald"/>
      <p:regular r:id="rId30"/>
      <p:bold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5DD466E-35A3-4689-858A-718708D39D89}">
  <a:tblStyle styleId="{55DD466E-35A3-4689-858A-718708D39D8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font" Target="fonts/OswaldMedium-bold.fntdata"/><Relationship Id="rId27" Type="http://schemas.openxmlformats.org/officeDocument/2006/relationships/font" Target="fonts/OswaldMedium-regular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Average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swald-bold.fntdata"/><Relationship Id="rId30" Type="http://schemas.openxmlformats.org/officeDocument/2006/relationships/font" Target="fonts/Oswald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1f58259af9a_2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g1f58259af9a_2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ccce18906c_1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ccce18906c_1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c6f980f91_0_3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c6f980f91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cbc2beffe2_1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cbc2beffe2_1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c6f980f91_0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c6f980f91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c6f980f91_0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c6f980f91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f58259af9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f58259af9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2ccce18906c_2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2ccce18906c_2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c6f980f91_0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c6f980f91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g1f58259af9a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Google Shape;272;g1f58259af9a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1f58259af9a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1f58259af9a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2cbc2beffe2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2cbc2beffe2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c6f980f91_0_12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c6f980f91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g2cbc2beffe2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" name="Google Shape;73;g2cbc2beffe2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c6f980f91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c6f980f91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Иван, Арсений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2cc86ea5f0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2cc86ea5f0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c6f980f91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c6f980f91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cbc2beffe2_1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cbc2beffe2_1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f5834649f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f5834649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Арсений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cbc2beffe2_1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cbc2beffe2_1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Иван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 sz="1400"/>
            </a:lvl1pPr>
            <a:lvl2pPr lvl="1">
              <a:buNone/>
              <a:defRPr sz="1400"/>
            </a:lvl2pPr>
            <a:lvl3pPr lvl="2">
              <a:buNone/>
              <a:defRPr sz="1400"/>
            </a:lvl3pPr>
            <a:lvl4pPr lvl="3">
              <a:buNone/>
              <a:defRPr sz="1400"/>
            </a:lvl4pPr>
            <a:lvl5pPr lvl="4">
              <a:buNone/>
              <a:defRPr sz="1400"/>
            </a:lvl5pPr>
            <a:lvl6pPr lvl="5">
              <a:buNone/>
              <a:defRPr sz="1400"/>
            </a:lvl6pPr>
            <a:lvl7pPr lvl="6">
              <a:buNone/>
              <a:defRPr sz="1400"/>
            </a:lvl7pPr>
            <a:lvl8pPr lvl="7">
              <a:buNone/>
              <a:defRPr sz="1400"/>
            </a:lvl8pPr>
            <a:lvl9pPr lvl="8">
              <a:buNone/>
              <a:defRPr sz="1400"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5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.png"/><Relationship Id="rId4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25.png"/><Relationship Id="rId4" Type="http://schemas.openxmlformats.org/officeDocument/2006/relationships/image" Target="../media/image22.png"/><Relationship Id="rId5" Type="http://schemas.openxmlformats.org/officeDocument/2006/relationships/image" Target="../media/image27.jpg"/><Relationship Id="rId6" Type="http://schemas.openxmlformats.org/officeDocument/2006/relationships/image" Target="../media/image28.jpg"/><Relationship Id="rId7" Type="http://schemas.openxmlformats.org/officeDocument/2006/relationships/image" Target="../media/image30.jpg"/><Relationship Id="rId8" Type="http://schemas.openxmlformats.org/officeDocument/2006/relationships/image" Target="../media/image29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6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4.png"/><Relationship Id="rId4" Type="http://schemas.openxmlformats.org/officeDocument/2006/relationships/image" Target="../media/image23.png"/><Relationship Id="rId5" Type="http://schemas.openxmlformats.org/officeDocument/2006/relationships/image" Target="../media/image1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Relationship Id="rId6" Type="http://schemas.openxmlformats.org/officeDocument/2006/relationships/image" Target="../media/image3.png"/><Relationship Id="rId7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5.png"/><Relationship Id="rId5" Type="http://schemas.openxmlformats.org/officeDocument/2006/relationships/image" Target="../media/image13.png"/><Relationship Id="rId6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idx="4294967295" type="ctrTitle"/>
          </p:nvPr>
        </p:nvSpPr>
        <p:spPr>
          <a:xfrm>
            <a:off x="942600" y="1105450"/>
            <a:ext cx="7258800" cy="234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5000"/>
              <a:t>Интерфейс </a:t>
            </a:r>
            <a:br>
              <a:rPr lang="ru" sz="5000"/>
            </a:br>
            <a:r>
              <a:rPr lang="ru" sz="5000"/>
              <a:t>для работы с данными аэрозольного комплекса МГУ</a:t>
            </a:r>
            <a:endParaRPr sz="5000"/>
          </a:p>
        </p:txBody>
      </p:sp>
      <p:sp>
        <p:nvSpPr>
          <p:cNvPr id="60" name="Google Shape;60;p13"/>
          <p:cNvSpPr txBox="1"/>
          <p:nvPr>
            <p:ph idx="4294967295" type="subTitle"/>
          </p:nvPr>
        </p:nvSpPr>
        <p:spPr>
          <a:xfrm>
            <a:off x="1365300" y="3780525"/>
            <a:ext cx="6413400" cy="106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Авторы: Чугунов Арсений Антонович, Казиев Иван Ражденович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Руководитель: Бонвеч Елена Алексеевна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1" name="Google Shape;61;p13"/>
          <p:cNvSpPr txBox="1"/>
          <p:nvPr/>
        </p:nvSpPr>
        <p:spPr>
          <a:xfrm>
            <a:off x="1365300" y="260200"/>
            <a:ext cx="64134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Государственное бюджетное общеобразовательное учреждение города Москвы «Школа № 192»</a:t>
            </a:r>
            <a:endParaRPr sz="13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62" name="Google Shape;62;p13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2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65" name="Google Shape;16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47900" y="1445550"/>
            <a:ext cx="2106300" cy="1053300"/>
          </a:xfrm>
          <a:prstGeom prst="roundRect">
            <a:avLst>
              <a:gd fmla="val 6131" name="adj"/>
            </a:avLst>
          </a:prstGeom>
          <a:noFill/>
          <a:ln>
            <a:noFill/>
          </a:ln>
        </p:spPr>
      </p:pic>
      <p:sp>
        <p:nvSpPr>
          <p:cNvPr id="166" name="Google Shape;166;p22"/>
          <p:cNvSpPr txBox="1"/>
          <p:nvPr>
            <p:ph type="title"/>
          </p:nvPr>
        </p:nvSpPr>
        <p:spPr>
          <a:xfrm>
            <a:off x="546200" y="331525"/>
            <a:ext cx="3031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 сайта</a:t>
            </a: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204975" y="3579425"/>
            <a:ext cx="1785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Настройка ролей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7154031" y="3579425"/>
            <a:ext cx="1785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Управление пользователями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69" name="Google Shape;169;p22"/>
          <p:cNvSpPr/>
          <p:nvPr/>
        </p:nvSpPr>
        <p:spPr>
          <a:xfrm>
            <a:off x="2521327" y="3579425"/>
            <a:ext cx="1785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Настройка приборов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0" name="Google Shape;170;p22"/>
          <p:cNvSpPr/>
          <p:nvPr/>
        </p:nvSpPr>
        <p:spPr>
          <a:xfrm>
            <a:off x="4837679" y="3579425"/>
            <a:ext cx="1785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Настройка комплексов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1" name="Google Shape;171;p22"/>
          <p:cNvSpPr/>
          <p:nvPr/>
        </p:nvSpPr>
        <p:spPr>
          <a:xfrm>
            <a:off x="3661350" y="383725"/>
            <a:ext cx="2421600" cy="46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Главная страница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2" name="Google Shape;172;p22"/>
          <p:cNvSpPr/>
          <p:nvPr/>
        </p:nvSpPr>
        <p:spPr>
          <a:xfrm>
            <a:off x="3681288" y="1543138"/>
            <a:ext cx="2381700" cy="46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Админ-страница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3" name="Google Shape;173;p22"/>
          <p:cNvSpPr/>
          <p:nvPr/>
        </p:nvSpPr>
        <p:spPr>
          <a:xfrm>
            <a:off x="6517419" y="201313"/>
            <a:ext cx="24216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Индивидуальная страница прибора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74" name="Google Shape;174;p22"/>
          <p:cNvSpPr/>
          <p:nvPr/>
        </p:nvSpPr>
        <p:spPr>
          <a:xfrm>
            <a:off x="546200" y="1543138"/>
            <a:ext cx="2381700" cy="4683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Вход в аккаунт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75" name="Google Shape;175;p22"/>
          <p:cNvCxnSpPr>
            <a:stCxn id="171" idx="2"/>
            <a:endCxn id="174" idx="0"/>
          </p:cNvCxnSpPr>
          <p:nvPr/>
        </p:nvCxnSpPr>
        <p:spPr>
          <a:xfrm rot="5400000">
            <a:off x="2959050" y="-369875"/>
            <a:ext cx="691200" cy="3135000"/>
          </a:xfrm>
          <a:prstGeom prst="bentConnector3">
            <a:avLst>
              <a:gd fmla="val 49994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76" name="Google Shape;176;p22"/>
          <p:cNvCxnSpPr>
            <a:stCxn id="171" idx="2"/>
            <a:endCxn id="172" idx="0"/>
          </p:cNvCxnSpPr>
          <p:nvPr/>
        </p:nvCxnSpPr>
        <p:spPr>
          <a:xfrm>
            <a:off x="4872150" y="852025"/>
            <a:ext cx="0" cy="6912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  <p:cxnSp>
        <p:nvCxnSpPr>
          <p:cNvPr id="177" name="Google Shape;177;p22"/>
          <p:cNvCxnSpPr>
            <a:stCxn id="172" idx="2"/>
            <a:endCxn id="167" idx="0"/>
          </p:cNvCxnSpPr>
          <p:nvPr/>
        </p:nvCxnSpPr>
        <p:spPr>
          <a:xfrm rot="5400000">
            <a:off x="2200788" y="908188"/>
            <a:ext cx="1568100" cy="3774600"/>
          </a:xfrm>
          <a:prstGeom prst="bentConnector3">
            <a:avLst>
              <a:gd fmla="val 4999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8" name="Google Shape;178;p22"/>
          <p:cNvCxnSpPr>
            <a:stCxn id="172" idx="2"/>
            <a:endCxn id="169" idx="0"/>
          </p:cNvCxnSpPr>
          <p:nvPr/>
        </p:nvCxnSpPr>
        <p:spPr>
          <a:xfrm rot="5400000">
            <a:off x="3358938" y="2066338"/>
            <a:ext cx="1568100" cy="1458300"/>
          </a:xfrm>
          <a:prstGeom prst="bentConnector3">
            <a:avLst>
              <a:gd fmla="val 4999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9" name="Google Shape;179;p22"/>
          <p:cNvCxnSpPr>
            <a:stCxn id="172" idx="2"/>
            <a:endCxn id="170" idx="0"/>
          </p:cNvCxnSpPr>
          <p:nvPr/>
        </p:nvCxnSpPr>
        <p:spPr>
          <a:xfrm flipH="1" rot="-5400000">
            <a:off x="4517088" y="2366488"/>
            <a:ext cx="1568100" cy="858000"/>
          </a:xfrm>
          <a:prstGeom prst="bentConnector3">
            <a:avLst>
              <a:gd fmla="val 4999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2"/>
          <p:cNvCxnSpPr>
            <a:stCxn id="172" idx="2"/>
            <a:endCxn id="168" idx="0"/>
          </p:cNvCxnSpPr>
          <p:nvPr/>
        </p:nvCxnSpPr>
        <p:spPr>
          <a:xfrm flipH="1" rot="-5400000">
            <a:off x="5675238" y="1208337"/>
            <a:ext cx="1568100" cy="3174300"/>
          </a:xfrm>
          <a:prstGeom prst="bentConnector3">
            <a:avLst>
              <a:gd fmla="val 49996" name="adj1"/>
            </a:avLst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22"/>
          <p:cNvCxnSpPr>
            <a:stCxn id="171" idx="3"/>
            <a:endCxn id="173" idx="1"/>
          </p:cNvCxnSpPr>
          <p:nvPr/>
        </p:nvCxnSpPr>
        <p:spPr>
          <a:xfrm>
            <a:off x="6082950" y="617875"/>
            <a:ext cx="4344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triangle"/>
            <a:tailEnd len="med" w="med" type="triangle"/>
          </a:ln>
        </p:spPr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3"/>
          <p:cNvSpPr txBox="1"/>
          <p:nvPr>
            <p:ph type="title"/>
          </p:nvPr>
        </p:nvSpPr>
        <p:spPr>
          <a:xfrm>
            <a:off x="208650" y="1781050"/>
            <a:ext cx="4127400" cy="16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Главная страница</a:t>
            </a:r>
            <a:endParaRPr/>
          </a:p>
        </p:txBody>
      </p:sp>
      <p:pic>
        <p:nvPicPr>
          <p:cNvPr id="187" name="Google Shape;18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2578" y="0"/>
            <a:ext cx="4411420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3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4"/>
          <p:cNvSpPr txBox="1"/>
          <p:nvPr>
            <p:ph type="title"/>
          </p:nvPr>
        </p:nvSpPr>
        <p:spPr>
          <a:xfrm>
            <a:off x="5753550" y="1083563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Страница прибора</a:t>
            </a:r>
            <a:endParaRPr sz="3000"/>
          </a:p>
        </p:txBody>
      </p:sp>
      <p:sp>
        <p:nvSpPr>
          <p:cNvPr id="194" name="Google Shape;194;p24"/>
          <p:cNvSpPr txBox="1"/>
          <p:nvPr/>
        </p:nvSpPr>
        <p:spPr>
          <a:xfrm>
            <a:off x="5677775" y="2004938"/>
            <a:ext cx="2883600" cy="269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Oswald"/>
              <a:buAutoNum type="arabicPeriod"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Выбрать временной диапазон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Oswald"/>
              <a:buAutoNum type="arabicPeriod"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Скачать данные по выбранному диапазону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Oswald"/>
              <a:buAutoNum type="arabicPeriod"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Перестроить график по выбранному диапазону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447675" lvl="0" marL="447675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 4, 5. Выбрать и отправить свой     файл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95" name="Google Shape;195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4994073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4"/>
          <p:cNvSpPr txBox="1"/>
          <p:nvPr/>
        </p:nvSpPr>
        <p:spPr>
          <a:xfrm>
            <a:off x="1163875" y="1360475"/>
            <a:ext cx="39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①</a:t>
            </a:r>
            <a:endParaRPr/>
          </a:p>
        </p:txBody>
      </p:sp>
      <p:sp>
        <p:nvSpPr>
          <p:cNvPr id="197" name="Google Shape;197;p24"/>
          <p:cNvSpPr txBox="1"/>
          <p:nvPr/>
        </p:nvSpPr>
        <p:spPr>
          <a:xfrm>
            <a:off x="2887675" y="1320738"/>
            <a:ext cx="532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②</a:t>
            </a:r>
            <a:endParaRPr/>
          </a:p>
        </p:txBody>
      </p:sp>
      <p:sp>
        <p:nvSpPr>
          <p:cNvPr id="198" name="Google Shape;198;p24"/>
          <p:cNvSpPr txBox="1"/>
          <p:nvPr/>
        </p:nvSpPr>
        <p:spPr>
          <a:xfrm>
            <a:off x="1423463" y="1750813"/>
            <a:ext cx="445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④</a:t>
            </a:r>
            <a:endParaRPr/>
          </a:p>
        </p:txBody>
      </p:sp>
      <p:sp>
        <p:nvSpPr>
          <p:cNvPr id="199" name="Google Shape;199;p24"/>
          <p:cNvSpPr txBox="1"/>
          <p:nvPr/>
        </p:nvSpPr>
        <p:spPr>
          <a:xfrm>
            <a:off x="470350" y="1750813"/>
            <a:ext cx="393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③ </a:t>
            </a:r>
            <a:endParaRPr/>
          </a:p>
        </p:txBody>
      </p:sp>
      <p:sp>
        <p:nvSpPr>
          <p:cNvPr id="200" name="Google Shape;200;p24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01" name="Google Shape;201;p24"/>
          <p:cNvSpPr txBox="1"/>
          <p:nvPr/>
        </p:nvSpPr>
        <p:spPr>
          <a:xfrm>
            <a:off x="2428488" y="1750825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⑤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Регистрация и авторизация</a:t>
            </a:r>
            <a:endParaRPr/>
          </a:p>
        </p:txBody>
      </p:sp>
      <p:sp>
        <p:nvSpPr>
          <p:cNvPr id="207" name="Google Shape;207;p25"/>
          <p:cNvSpPr txBox="1"/>
          <p:nvPr/>
        </p:nvSpPr>
        <p:spPr>
          <a:xfrm>
            <a:off x="311700" y="1140400"/>
            <a:ext cx="4045200" cy="17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На сайте реализована система разграничения прав пользователей посредством присвоения им определенной роли. Ее может выдать только админ.</a:t>
            </a:r>
            <a:endParaRPr sz="20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16075" y="3129326"/>
            <a:ext cx="1410000" cy="1686000"/>
          </a:xfrm>
          <a:prstGeom prst="roundRect">
            <a:avLst>
              <a:gd fmla="val 7073" name="adj"/>
            </a:avLst>
          </a:prstGeom>
          <a:noFill/>
          <a:ln>
            <a:noFill/>
          </a:ln>
        </p:spPr>
      </p:pic>
      <p:pic>
        <p:nvPicPr>
          <p:cNvPr id="209" name="Google Shape;20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690" y="3129325"/>
            <a:ext cx="1660500" cy="1686000"/>
          </a:xfrm>
          <a:prstGeom prst="roundRect">
            <a:avLst>
              <a:gd fmla="val 4971" name="adj"/>
            </a:avLst>
          </a:prstGeom>
          <a:noFill/>
          <a:ln>
            <a:noFill/>
          </a:ln>
        </p:spPr>
      </p:pic>
      <p:graphicFrame>
        <p:nvGraphicFramePr>
          <p:cNvPr id="210" name="Google Shape;210;p25"/>
          <p:cNvGraphicFramePr/>
          <p:nvPr/>
        </p:nvGraphicFramePr>
        <p:xfrm>
          <a:off x="4669950" y="13526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{55DD466E-35A3-4689-858A-718708D39D89}</a:tableStyleId>
              </a:tblPr>
              <a:tblGrid>
                <a:gridCol w="2022600"/>
                <a:gridCol w="2022600"/>
              </a:tblGrid>
              <a:tr h="38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Неавторизованный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П</a:t>
                      </a: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росмотр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38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Авторизованный, без роли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Скачивание данных прибора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4035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Авторизован, имеет доступ к отправке данных на сервер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Отправлять на сервер дополнительные данные по приборам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  <a:tr h="3880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Авторизован, имеет доступ к админ-странице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Может </a:t>
                      </a:r>
                      <a:r>
                        <a:rPr lang="ru">
                          <a:solidFill>
                            <a:schemeClr val="accent3"/>
                          </a:solidFill>
                          <a:latin typeface="Oswald"/>
                          <a:ea typeface="Oswald"/>
                          <a:cs typeface="Oswald"/>
                          <a:sym typeface="Oswald"/>
                        </a:rPr>
                        <a:t>осуществлять администрирование сайта</a:t>
                      </a:r>
                      <a:endParaRPr>
                        <a:solidFill>
                          <a:schemeClr val="accent3"/>
                        </a:solidFill>
                        <a:latin typeface="Oswald"/>
                        <a:ea typeface="Oswald"/>
                        <a:cs typeface="Oswald"/>
                        <a:sym typeface="Oswald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1" name="Google Shape;211;p25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26"/>
          <p:cNvSpPr txBox="1"/>
          <p:nvPr>
            <p:ph idx="4294967295" type="title"/>
          </p:nvPr>
        </p:nvSpPr>
        <p:spPr>
          <a:xfrm>
            <a:off x="311700" y="445025"/>
            <a:ext cx="587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Кабинет администратора сайта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26"/>
          <p:cNvSpPr txBox="1"/>
          <p:nvPr>
            <p:ph idx="4294967295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Инструмент для работы с базой данных сервера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">
                <a:latin typeface="Oswald Medium"/>
                <a:ea typeface="Oswald Medium"/>
                <a:cs typeface="Oswald Medium"/>
                <a:sym typeface="Oswald Medium"/>
              </a:rPr>
              <a:t>Позволяет управлять:</a:t>
            </a:r>
            <a:endParaRPr>
              <a:latin typeface="Oswald Medium"/>
              <a:ea typeface="Oswald Medium"/>
              <a:cs typeface="Oswald Medium"/>
              <a:sym typeface="Oswald Medium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swald"/>
              <a:buChar char="●"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Комплексами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swald"/>
              <a:buChar char="●"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Приборами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swald"/>
              <a:buChar char="●"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Пользователями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Font typeface="Oswald"/>
              <a:buChar char="●"/>
            </a:pPr>
            <a:r>
              <a:rPr lang="ru" sz="1700">
                <a:latin typeface="Oswald"/>
                <a:ea typeface="Oswald"/>
                <a:cs typeface="Oswald"/>
                <a:sym typeface="Oswald"/>
              </a:rPr>
              <a:t>Ролями</a:t>
            </a:r>
            <a:endParaRPr sz="17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18" name="Google Shape;218;p26"/>
          <p:cNvPicPr preferRelativeResize="0"/>
          <p:nvPr/>
        </p:nvPicPr>
        <p:blipFill rotWithShape="1">
          <a:blip r:embed="rId3">
            <a:alphaModFix/>
          </a:blip>
          <a:srcRect b="0" l="0" r="54485" t="0"/>
          <a:stretch/>
        </p:blipFill>
        <p:spPr>
          <a:xfrm>
            <a:off x="3331456" y="2058825"/>
            <a:ext cx="2032200" cy="2939400"/>
          </a:xfrm>
          <a:prstGeom prst="roundRect">
            <a:avLst>
              <a:gd fmla="val 4596" name="adj"/>
            </a:avLst>
          </a:prstGeom>
          <a:noFill/>
          <a:ln>
            <a:noFill/>
          </a:ln>
        </p:spPr>
      </p:pic>
      <p:pic>
        <p:nvPicPr>
          <p:cNvPr id="219" name="Google Shape;219;p26"/>
          <p:cNvPicPr preferRelativeResize="0"/>
          <p:nvPr/>
        </p:nvPicPr>
        <p:blipFill rotWithShape="1">
          <a:blip r:embed="rId4">
            <a:alphaModFix/>
          </a:blip>
          <a:srcRect b="0" l="0" r="46248" t="0"/>
          <a:stretch/>
        </p:blipFill>
        <p:spPr>
          <a:xfrm>
            <a:off x="5636300" y="1152475"/>
            <a:ext cx="3220500" cy="2939400"/>
          </a:xfrm>
          <a:prstGeom prst="roundRect">
            <a:avLst>
              <a:gd fmla="val 4016" name="adj"/>
            </a:avLst>
          </a:prstGeom>
          <a:noFill/>
          <a:ln>
            <a:noFill/>
          </a:ln>
        </p:spPr>
      </p:pic>
      <p:sp>
        <p:nvSpPr>
          <p:cNvPr id="220" name="Google Shape;220;p26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7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Разработка Телеграм-Бота</a:t>
            </a:r>
            <a:endParaRPr/>
          </a:p>
        </p:txBody>
      </p:sp>
      <p:sp>
        <p:nvSpPr>
          <p:cNvPr id="226" name="Google Shape;226;p27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8"/>
          <p:cNvSpPr txBox="1"/>
          <p:nvPr>
            <p:ph type="title"/>
          </p:nvPr>
        </p:nvSpPr>
        <p:spPr>
          <a:xfrm>
            <a:off x="311700" y="150425"/>
            <a:ext cx="39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 Телеграм бота</a:t>
            </a:r>
            <a:endParaRPr/>
          </a:p>
        </p:txBody>
      </p:sp>
      <p:sp>
        <p:nvSpPr>
          <p:cNvPr id="232" name="Google Shape;232;p28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33" name="Google Shape;23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53750" y="274086"/>
            <a:ext cx="912300" cy="1146214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28"/>
          <p:cNvSpPr/>
          <p:nvPr/>
        </p:nvSpPr>
        <p:spPr>
          <a:xfrm>
            <a:off x="885324" y="875225"/>
            <a:ext cx="1440000" cy="5112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Начало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5" name="Google Shape;235;p28"/>
          <p:cNvSpPr/>
          <p:nvPr/>
        </p:nvSpPr>
        <p:spPr>
          <a:xfrm>
            <a:off x="705324" y="1952906"/>
            <a:ext cx="180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Быстрый доступ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6" name="Google Shape;236;p28"/>
          <p:cNvSpPr/>
          <p:nvPr/>
        </p:nvSpPr>
        <p:spPr>
          <a:xfrm>
            <a:off x="885324" y="4200956"/>
            <a:ext cx="144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График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7" name="Google Shape;237;p28"/>
          <p:cNvSpPr/>
          <p:nvPr/>
        </p:nvSpPr>
        <p:spPr>
          <a:xfrm>
            <a:off x="5043076" y="714275"/>
            <a:ext cx="216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Просмотр данных с приборов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8" name="Google Shape;238;p28"/>
          <p:cNvSpPr/>
          <p:nvPr/>
        </p:nvSpPr>
        <p:spPr>
          <a:xfrm>
            <a:off x="3230901" y="1952906"/>
            <a:ext cx="216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Просмотр приборов по комплексам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39" name="Google Shape;239;p28"/>
          <p:cNvSpPr/>
          <p:nvPr/>
        </p:nvSpPr>
        <p:spPr>
          <a:xfrm>
            <a:off x="6855251" y="1952906"/>
            <a:ext cx="180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Просмотр всех приборов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0" name="Google Shape;240;p28"/>
          <p:cNvSpPr/>
          <p:nvPr/>
        </p:nvSpPr>
        <p:spPr>
          <a:xfrm>
            <a:off x="5223076" y="3191538"/>
            <a:ext cx="180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Выбор приборов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1" name="Google Shape;241;p28"/>
          <p:cNvSpPr/>
          <p:nvPr/>
        </p:nvSpPr>
        <p:spPr>
          <a:xfrm>
            <a:off x="5223076" y="4200956"/>
            <a:ext cx="180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Временной диапазон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42" name="Google Shape;242;p28"/>
          <p:cNvSpPr/>
          <p:nvPr/>
        </p:nvSpPr>
        <p:spPr>
          <a:xfrm>
            <a:off x="2623024" y="4200956"/>
            <a:ext cx="2160000" cy="833100"/>
          </a:xfrm>
          <a:prstGeom prst="rect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Выбор параметров</a:t>
            </a:r>
            <a:endParaRPr sz="20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43" name="Google Shape;243;p28"/>
          <p:cNvCxnSpPr>
            <a:stCxn id="237" idx="2"/>
            <a:endCxn id="238" idx="3"/>
          </p:cNvCxnSpPr>
          <p:nvPr/>
        </p:nvCxnSpPr>
        <p:spPr>
          <a:xfrm rot="5400000">
            <a:off x="5345926" y="1592225"/>
            <a:ext cx="822000" cy="7323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4" name="Google Shape;244;p28"/>
          <p:cNvCxnSpPr>
            <a:stCxn id="237" idx="2"/>
            <a:endCxn id="239" idx="1"/>
          </p:cNvCxnSpPr>
          <p:nvPr/>
        </p:nvCxnSpPr>
        <p:spPr>
          <a:xfrm flipH="1" rot="-5400000">
            <a:off x="6078226" y="1592225"/>
            <a:ext cx="822000" cy="7323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5" name="Google Shape;245;p28"/>
          <p:cNvCxnSpPr>
            <a:stCxn id="238" idx="2"/>
            <a:endCxn id="240" idx="1"/>
          </p:cNvCxnSpPr>
          <p:nvPr/>
        </p:nvCxnSpPr>
        <p:spPr>
          <a:xfrm flipH="1" rot="-5400000">
            <a:off x="4356051" y="2740856"/>
            <a:ext cx="822000" cy="9123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6" name="Google Shape;246;p28"/>
          <p:cNvCxnSpPr>
            <a:stCxn id="239" idx="2"/>
            <a:endCxn id="240" idx="3"/>
          </p:cNvCxnSpPr>
          <p:nvPr/>
        </p:nvCxnSpPr>
        <p:spPr>
          <a:xfrm rot="5400000">
            <a:off x="6978101" y="2830856"/>
            <a:ext cx="822000" cy="732300"/>
          </a:xfrm>
          <a:prstGeom prst="bentConnector2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7" name="Google Shape;247;p28"/>
          <p:cNvCxnSpPr>
            <a:stCxn id="234" idx="3"/>
            <a:endCxn id="237" idx="1"/>
          </p:cNvCxnSpPr>
          <p:nvPr/>
        </p:nvCxnSpPr>
        <p:spPr>
          <a:xfrm>
            <a:off x="2325324" y="1130825"/>
            <a:ext cx="27177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8" name="Google Shape;248;p28"/>
          <p:cNvCxnSpPr>
            <a:stCxn id="234" idx="2"/>
            <a:endCxn id="235" idx="0"/>
          </p:cNvCxnSpPr>
          <p:nvPr/>
        </p:nvCxnSpPr>
        <p:spPr>
          <a:xfrm>
            <a:off x="1605324" y="1386425"/>
            <a:ext cx="0" cy="56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49" name="Google Shape;249;p28"/>
          <p:cNvCxnSpPr>
            <a:stCxn id="235" idx="2"/>
            <a:endCxn id="236" idx="0"/>
          </p:cNvCxnSpPr>
          <p:nvPr/>
        </p:nvCxnSpPr>
        <p:spPr>
          <a:xfrm>
            <a:off x="1605324" y="2786006"/>
            <a:ext cx="0" cy="14151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0" name="Google Shape;250;p28"/>
          <p:cNvCxnSpPr>
            <a:stCxn id="242" idx="1"/>
            <a:endCxn id="236" idx="3"/>
          </p:cNvCxnSpPr>
          <p:nvPr/>
        </p:nvCxnSpPr>
        <p:spPr>
          <a:xfrm rot="10800000">
            <a:off x="2325424" y="4617506"/>
            <a:ext cx="2976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1" name="Google Shape;251;p28"/>
          <p:cNvCxnSpPr>
            <a:stCxn id="241" idx="1"/>
            <a:endCxn id="242" idx="3"/>
          </p:cNvCxnSpPr>
          <p:nvPr/>
        </p:nvCxnSpPr>
        <p:spPr>
          <a:xfrm rot="10800000">
            <a:off x="4782976" y="4617506"/>
            <a:ext cx="440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52" name="Google Shape;252;p28"/>
          <p:cNvCxnSpPr>
            <a:stCxn id="240" idx="2"/>
            <a:endCxn id="241" idx="0"/>
          </p:cNvCxnSpPr>
          <p:nvPr/>
        </p:nvCxnSpPr>
        <p:spPr>
          <a:xfrm>
            <a:off x="6123076" y="4024638"/>
            <a:ext cx="0" cy="17640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9"/>
          <p:cNvSpPr txBox="1"/>
          <p:nvPr>
            <p:ph type="title"/>
          </p:nvPr>
        </p:nvSpPr>
        <p:spPr>
          <a:xfrm>
            <a:off x="373275" y="360100"/>
            <a:ext cx="1796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Интерфейс</a:t>
            </a:r>
            <a:endParaRPr/>
          </a:p>
        </p:txBody>
      </p:sp>
      <p:pic>
        <p:nvPicPr>
          <p:cNvPr id="258" name="Google Shape;258;p29"/>
          <p:cNvPicPr preferRelativeResize="0"/>
          <p:nvPr/>
        </p:nvPicPr>
        <p:blipFill rotWithShape="1">
          <a:blip r:embed="rId3">
            <a:alphaModFix/>
          </a:blip>
          <a:srcRect b="0" l="0" r="0" t="34912"/>
          <a:stretch/>
        </p:blipFill>
        <p:spPr>
          <a:xfrm>
            <a:off x="2085638" y="2117200"/>
            <a:ext cx="1548000" cy="2304000"/>
          </a:xfrm>
          <a:prstGeom prst="roundRect">
            <a:avLst>
              <a:gd fmla="val 7303" name="adj"/>
            </a:avLst>
          </a:prstGeom>
          <a:noFill/>
          <a:ln>
            <a:noFill/>
          </a:ln>
        </p:spPr>
      </p:pic>
      <p:pic>
        <p:nvPicPr>
          <p:cNvPr id="259" name="Google Shape;259;p29"/>
          <p:cNvPicPr preferRelativeResize="0"/>
          <p:nvPr/>
        </p:nvPicPr>
        <p:blipFill rotWithShape="1">
          <a:blip r:embed="rId4">
            <a:alphaModFix/>
          </a:blip>
          <a:srcRect b="0" l="0" r="0" t="35107"/>
          <a:stretch/>
        </p:blipFill>
        <p:spPr>
          <a:xfrm>
            <a:off x="3798000" y="1736200"/>
            <a:ext cx="1548000" cy="2304000"/>
          </a:xfrm>
          <a:prstGeom prst="roundRect">
            <a:avLst>
              <a:gd fmla="val 6358" name="adj"/>
            </a:avLst>
          </a:prstGeom>
          <a:noFill/>
          <a:ln>
            <a:noFill/>
          </a:ln>
        </p:spPr>
      </p:pic>
      <p:sp>
        <p:nvSpPr>
          <p:cNvPr id="260" name="Google Shape;260;p29"/>
          <p:cNvSpPr txBox="1"/>
          <p:nvPr/>
        </p:nvSpPr>
        <p:spPr>
          <a:xfrm>
            <a:off x="2091338" y="1655500"/>
            <a:ext cx="15366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Выбор прибора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1" name="Google Shape;261;p29"/>
          <p:cNvSpPr txBox="1"/>
          <p:nvPr/>
        </p:nvSpPr>
        <p:spPr>
          <a:xfrm>
            <a:off x="3967725" y="997300"/>
            <a:ext cx="1176300" cy="7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Временной    диапазон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2" name="Google Shape;262;p29"/>
          <p:cNvPicPr preferRelativeResize="0"/>
          <p:nvPr/>
        </p:nvPicPr>
        <p:blipFill rotWithShape="1">
          <a:blip r:embed="rId5">
            <a:alphaModFix/>
          </a:blip>
          <a:srcRect b="0" l="0" r="0" t="55205"/>
          <a:stretch/>
        </p:blipFill>
        <p:spPr>
          <a:xfrm>
            <a:off x="5483813" y="1431400"/>
            <a:ext cx="1548000" cy="2304000"/>
          </a:xfrm>
          <a:prstGeom prst="roundRect">
            <a:avLst>
              <a:gd fmla="val 7054" name="adj"/>
            </a:avLst>
          </a:prstGeom>
          <a:noFill/>
          <a:ln>
            <a:noFill/>
          </a:ln>
        </p:spPr>
      </p:pic>
      <p:sp>
        <p:nvSpPr>
          <p:cNvPr id="263" name="Google Shape;263;p29"/>
          <p:cNvSpPr txBox="1"/>
          <p:nvPr/>
        </p:nvSpPr>
        <p:spPr>
          <a:xfrm>
            <a:off x="5359463" y="932800"/>
            <a:ext cx="1796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Выбор параметров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4" name="Google Shape;264;p29"/>
          <p:cNvSpPr txBox="1"/>
          <p:nvPr/>
        </p:nvSpPr>
        <p:spPr>
          <a:xfrm>
            <a:off x="285525" y="2117200"/>
            <a:ext cx="1723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Выбор комплекса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5" name="Google Shape;265;p29"/>
          <p:cNvPicPr preferRelativeResize="0"/>
          <p:nvPr/>
        </p:nvPicPr>
        <p:blipFill rotWithShape="1">
          <a:blip r:embed="rId6">
            <a:alphaModFix/>
          </a:blip>
          <a:srcRect b="0" l="0" r="0" t="33324"/>
          <a:stretch/>
        </p:blipFill>
        <p:spPr>
          <a:xfrm>
            <a:off x="373275" y="2574400"/>
            <a:ext cx="1548000" cy="2304000"/>
          </a:xfrm>
          <a:prstGeom prst="roundRect">
            <a:avLst>
              <a:gd fmla="val 5511" name="adj"/>
            </a:avLst>
          </a:prstGeom>
          <a:noFill/>
          <a:ln>
            <a:noFill/>
          </a:ln>
        </p:spPr>
      </p:pic>
      <p:pic>
        <p:nvPicPr>
          <p:cNvPr id="266" name="Google Shape;266;p29"/>
          <p:cNvPicPr preferRelativeResize="0"/>
          <p:nvPr/>
        </p:nvPicPr>
        <p:blipFill rotWithShape="1">
          <a:blip r:embed="rId7">
            <a:alphaModFix/>
          </a:blip>
          <a:srcRect b="0" l="0" r="0" t="43585"/>
          <a:stretch/>
        </p:blipFill>
        <p:spPr>
          <a:xfrm>
            <a:off x="7222725" y="1050400"/>
            <a:ext cx="1548000" cy="2304000"/>
          </a:xfrm>
          <a:prstGeom prst="roundRect">
            <a:avLst>
              <a:gd fmla="val 5161" name="adj"/>
            </a:avLst>
          </a:prstGeom>
          <a:noFill/>
          <a:ln>
            <a:noFill/>
          </a:ln>
        </p:spPr>
      </p:pic>
      <p:sp>
        <p:nvSpPr>
          <p:cNvPr id="267" name="Google Shape;267;p29"/>
          <p:cNvSpPr txBox="1"/>
          <p:nvPr/>
        </p:nvSpPr>
        <p:spPr>
          <a:xfrm>
            <a:off x="7033275" y="588700"/>
            <a:ext cx="1926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Получение графика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68" name="Google Shape;268;p29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69" name="Google Shape;269;p29"/>
          <p:cNvPicPr preferRelativeResize="0"/>
          <p:nvPr/>
        </p:nvPicPr>
        <p:blipFill rotWithShape="1">
          <a:blip r:embed="rId8">
            <a:alphaModFix/>
          </a:blip>
          <a:srcRect b="0" l="0" r="0" t="32673"/>
          <a:stretch/>
        </p:blipFill>
        <p:spPr>
          <a:xfrm>
            <a:off x="5483800" y="1431400"/>
            <a:ext cx="1548000" cy="2304000"/>
          </a:xfrm>
          <a:prstGeom prst="roundRect">
            <a:avLst>
              <a:gd fmla="val 10520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30"/>
          <p:cNvSpPr txBox="1"/>
          <p:nvPr>
            <p:ph type="title"/>
          </p:nvPr>
        </p:nvSpPr>
        <p:spPr>
          <a:xfrm>
            <a:off x="0" y="416050"/>
            <a:ext cx="4572000" cy="555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Результаты</a:t>
            </a:r>
            <a:endParaRPr sz="3000"/>
          </a:p>
        </p:txBody>
      </p:sp>
      <p:sp>
        <p:nvSpPr>
          <p:cNvPr id="275" name="Google Shape;275;p30"/>
          <p:cNvSpPr txBox="1"/>
          <p:nvPr>
            <p:ph idx="2" type="body"/>
          </p:nvPr>
        </p:nvSpPr>
        <p:spPr>
          <a:xfrm>
            <a:off x="4939500" y="41605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Oswald"/>
              <a:buChar char="●"/>
            </a:pPr>
            <a:r>
              <a:rPr lang="ru" sz="20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Реализована полноценная система управления данными и их визуализации.</a:t>
            </a:r>
            <a:endParaRPr sz="20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Oswald"/>
              <a:buChar char="●"/>
            </a:pPr>
            <a:r>
              <a:rPr lang="ru" sz="20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Разработана многоуровневая система доступа к данным через интерфейс сайта.</a:t>
            </a:r>
            <a:endParaRPr sz="20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000"/>
              <a:buFont typeface="Oswald"/>
              <a:buChar char="●"/>
            </a:pPr>
            <a:r>
              <a:rPr lang="ru" sz="20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Создан Телеграм бот, благодаря которому проверять данные можно даже с телефона.</a:t>
            </a:r>
            <a:endParaRPr sz="20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276" name="Google Shape;276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78775" y="3329100"/>
            <a:ext cx="3024900" cy="1701600"/>
          </a:xfrm>
          <a:prstGeom prst="roundRect">
            <a:avLst>
              <a:gd fmla="val 8473" name="adj"/>
            </a:avLst>
          </a:prstGeom>
          <a:noFill/>
          <a:ln>
            <a:noFill/>
          </a:ln>
        </p:spPr>
      </p:pic>
      <p:pic>
        <p:nvPicPr>
          <p:cNvPr id="277" name="Google Shape;277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900" y="1412800"/>
            <a:ext cx="2268900" cy="1701600"/>
          </a:xfrm>
          <a:prstGeom prst="roundRect">
            <a:avLst>
              <a:gd fmla="val 6838" name="adj"/>
            </a:avLst>
          </a:prstGeom>
          <a:noFill/>
          <a:ln>
            <a:noFill/>
          </a:ln>
        </p:spPr>
      </p:pic>
      <p:sp>
        <p:nvSpPr>
          <p:cNvPr id="278" name="Google Shape;278;p30"/>
          <p:cNvSpPr txBox="1"/>
          <p:nvPr/>
        </p:nvSpPr>
        <p:spPr>
          <a:xfrm>
            <a:off x="4939500" y="4052250"/>
            <a:ext cx="66447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Ссылки на репозитории с проектами</a:t>
            </a:r>
            <a:endParaRPr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Сайт: https://github.com/omixyy/MSU_aerosol_site</a:t>
            </a:r>
            <a:endParaRPr sz="10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rgbClr val="666666"/>
                </a:solidFill>
                <a:latin typeface="Oswald"/>
                <a:ea typeface="Oswald"/>
                <a:cs typeface="Oswald"/>
                <a:sym typeface="Oswald"/>
              </a:rPr>
              <a:t>Бот:   https://github.com/lotoossoks/MSU_Meteo_bot</a:t>
            </a:r>
            <a:endParaRPr sz="1000">
              <a:solidFill>
                <a:srgbClr val="666666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79" name="Google Shape;279;p30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3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Перспективы и дальнейшие доработки</a:t>
            </a:r>
            <a:endParaRPr/>
          </a:p>
        </p:txBody>
      </p:sp>
      <p:sp>
        <p:nvSpPr>
          <p:cNvPr id="285" name="Google Shape;285;p31"/>
          <p:cNvSpPr txBox="1"/>
          <p:nvPr>
            <p:ph idx="1" type="body"/>
          </p:nvPr>
        </p:nvSpPr>
        <p:spPr>
          <a:xfrm>
            <a:off x="547600" y="2439150"/>
            <a:ext cx="8945400" cy="228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swald"/>
              <a:buAutoNum type="arabicParenR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Принято</a:t>
            </a:r>
            <a:r>
              <a:rPr lang="ru" sz="2000">
                <a:latin typeface="Oswald"/>
                <a:ea typeface="Oswald"/>
                <a:cs typeface="Oswald"/>
                <a:sym typeface="Oswald"/>
              </a:rPr>
              <a:t> решение внедрять интерфейс работы с данными на комплексе</a:t>
            </a:r>
            <a:br>
              <a:rPr lang="ru" sz="2000">
                <a:latin typeface="Oswald"/>
                <a:ea typeface="Oswald"/>
                <a:cs typeface="Oswald"/>
                <a:sym typeface="Oswald"/>
              </a:rPr>
            </a:b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swald"/>
              <a:buAutoNum type="arabicParenR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Сопровождение внедрения</a:t>
            </a:r>
            <a:br>
              <a:rPr lang="ru" sz="2000">
                <a:latin typeface="Oswald"/>
                <a:ea typeface="Oswald"/>
                <a:cs typeface="Oswald"/>
                <a:sym typeface="Oswald"/>
              </a:rPr>
            </a:b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swald"/>
              <a:buAutoNum type="arabicParenR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Доработка интерфейса с учетом пожеланий пользователей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286" name="Google Shape;286;p31"/>
          <p:cNvSpPr txBox="1"/>
          <p:nvPr/>
        </p:nvSpPr>
        <p:spPr>
          <a:xfrm>
            <a:off x="547600" y="1262150"/>
            <a:ext cx="58797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Работа представлена сотрудникам Аэрозольного комплекса МГУ имени М.В. Ломоносова.</a:t>
            </a:r>
            <a:endParaRPr sz="18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87" name="Google Shape;287;p31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555600"/>
            <a:ext cx="5217300" cy="55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Проблема загрязнения воздуха</a:t>
            </a:r>
            <a:endParaRPr sz="3000"/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389600"/>
            <a:ext cx="44937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Для атмосферы густонаселенных областей характерны высокие концентрации вредных веществ. Причины появления вредных веществ в атмосфере: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160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сжигание топлива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сжигание сырья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●"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лесные пожары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69" name="Google Shape;69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03300" y="749402"/>
            <a:ext cx="3192000" cy="3644700"/>
          </a:xfrm>
          <a:prstGeom prst="roundRect">
            <a:avLst>
              <a:gd fmla="val 3770" name="adj"/>
            </a:avLst>
          </a:prstGeom>
          <a:noFill/>
          <a:ln>
            <a:noFill/>
          </a:ln>
        </p:spPr>
      </p:pic>
      <p:sp>
        <p:nvSpPr>
          <p:cNvPr id="70" name="Google Shape;70;p14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32"/>
          <p:cNvSpPr/>
          <p:nvPr/>
        </p:nvSpPr>
        <p:spPr>
          <a:xfrm>
            <a:off x="0" y="0"/>
            <a:ext cx="9161100" cy="2484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p32"/>
          <p:cNvSpPr txBox="1"/>
          <p:nvPr>
            <p:ph idx="4294967295"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</a:rPr>
              <a:t>К</a:t>
            </a:r>
            <a:r>
              <a:rPr lang="ru">
                <a:solidFill>
                  <a:schemeClr val="lt1"/>
                </a:solidFill>
              </a:rPr>
              <a:t>оманда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294" name="Google Shape;294;p32"/>
          <p:cNvSpPr txBox="1"/>
          <p:nvPr>
            <p:ph idx="4294967295" type="body"/>
          </p:nvPr>
        </p:nvSpPr>
        <p:spPr>
          <a:xfrm>
            <a:off x="656851" y="310890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Казиев Иван, Backend, Frontend разработчик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95" name="Google Shape;295;p32"/>
          <p:cNvSpPr txBox="1"/>
          <p:nvPr>
            <p:ph idx="4294967295" type="body"/>
          </p:nvPr>
        </p:nvSpPr>
        <p:spPr>
          <a:xfrm>
            <a:off x="3172250" y="3261050"/>
            <a:ext cx="27645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Бонвеч Елена, Руководитель</a:t>
            </a:r>
            <a:endParaRPr sz="1700">
              <a:solidFill>
                <a:schemeClr val="dk1"/>
              </a:solidFill>
            </a:endParaRPr>
          </a:p>
        </p:txBody>
      </p:sp>
      <p:sp>
        <p:nvSpPr>
          <p:cNvPr id="296" name="Google Shape;296;p32"/>
          <p:cNvSpPr txBox="1"/>
          <p:nvPr>
            <p:ph idx="4294967295" type="body"/>
          </p:nvPr>
        </p:nvSpPr>
        <p:spPr>
          <a:xfrm>
            <a:off x="6274751" y="3261050"/>
            <a:ext cx="2177400" cy="43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700">
                <a:solidFill>
                  <a:schemeClr val="dk1"/>
                </a:solidFill>
              </a:rPr>
              <a:t>Чугунов Арсений, Аналитик данных</a:t>
            </a:r>
            <a:endParaRPr sz="1700">
              <a:solidFill>
                <a:schemeClr val="dk1"/>
              </a:solidFill>
            </a:endParaRPr>
          </a:p>
        </p:txBody>
      </p:sp>
      <p:cxnSp>
        <p:nvCxnSpPr>
          <p:cNvPr id="297" name="Google Shape;297;p32"/>
          <p:cNvCxnSpPr/>
          <p:nvPr/>
        </p:nvCxnSpPr>
        <p:spPr>
          <a:xfrm>
            <a:off x="1575525" y="4111569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98" name="Google Shape;298;p32"/>
          <p:cNvSpPr txBox="1"/>
          <p:nvPr/>
        </p:nvSpPr>
        <p:spPr>
          <a:xfrm>
            <a:off x="622275" y="4169393"/>
            <a:ext cx="21774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5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Полная разработка сайта, тестирование</a:t>
            </a:r>
            <a:endParaRPr sz="15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299" name="Google Shape;299;p32"/>
          <p:cNvCxnSpPr/>
          <p:nvPr/>
        </p:nvCxnSpPr>
        <p:spPr>
          <a:xfrm>
            <a:off x="4401750" y="4111569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0" name="Google Shape;300;p32"/>
          <p:cNvSpPr txBox="1"/>
          <p:nvPr/>
        </p:nvSpPr>
        <p:spPr>
          <a:xfrm>
            <a:off x="3448494" y="4172593"/>
            <a:ext cx="21774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Постановка и объяснение задач, назначение встреч</a:t>
            </a:r>
            <a:endParaRPr sz="15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cxnSp>
        <p:nvCxnSpPr>
          <p:cNvPr id="301" name="Google Shape;301;p32"/>
          <p:cNvCxnSpPr/>
          <p:nvPr/>
        </p:nvCxnSpPr>
        <p:spPr>
          <a:xfrm>
            <a:off x="7227975" y="4111569"/>
            <a:ext cx="270900" cy="0"/>
          </a:xfrm>
          <a:prstGeom prst="straightConnector1">
            <a:avLst/>
          </a:prstGeom>
          <a:noFill/>
          <a:ln cap="flat" cmpd="sng" w="9525">
            <a:solidFill>
              <a:srgbClr val="9E9E9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02" name="Google Shape;302;p32"/>
          <p:cNvSpPr txBox="1"/>
          <p:nvPr/>
        </p:nvSpPr>
        <p:spPr>
          <a:xfrm>
            <a:off x="6274720" y="4111568"/>
            <a:ext cx="2177400" cy="115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Работа с данными, разработка Телеграм-бота</a:t>
            </a:r>
            <a:endParaRPr sz="15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3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pic>
        <p:nvPicPr>
          <p:cNvPr id="303" name="Google Shape;303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1138" y="1336801"/>
            <a:ext cx="1772100" cy="177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04" name="Google Shape;304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9500" y="1336800"/>
            <a:ext cx="1772100" cy="17721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305" name="Google Shape;305;p3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77387" y="1342200"/>
            <a:ext cx="1772100" cy="17613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306" name="Google Shape;306;p32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311700" y="390450"/>
            <a:ext cx="8339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Аэрозольный комплекс </a:t>
            </a:r>
            <a:r>
              <a:rPr lang="ru" sz="3000"/>
              <a:t>МГУ имени М.В. Ломоносова </a:t>
            </a:r>
            <a:r>
              <a:rPr lang="ru" sz="3000"/>
              <a:t>(АК)</a:t>
            </a:r>
            <a:endParaRPr sz="3000"/>
          </a:p>
        </p:txBody>
      </p:sp>
      <p:sp>
        <p:nvSpPr>
          <p:cNvPr id="76" name="Google Shape;76;p15"/>
          <p:cNvSpPr txBox="1"/>
          <p:nvPr>
            <p:ph idx="1" type="body"/>
          </p:nvPr>
        </p:nvSpPr>
        <p:spPr>
          <a:xfrm>
            <a:off x="311700" y="1240525"/>
            <a:ext cx="6821700" cy="3509400"/>
          </a:xfrm>
          <a:prstGeom prst="rect">
            <a:avLst/>
          </a:prstGeom>
          <a:solidFill>
            <a:schemeClr val="lt1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Система отбора аэрозолей регистрирует загрязняющие атмосферу вещества. Сведения о работе приборов передаются на сайт АК для контроля приборов и мониторинга вредных частиц в атмосфере Москвы. 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Приборы в составе АК МГУ: 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2000"/>
              <a:buFont typeface="Oswald"/>
              <a:buChar char="-"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анализатор общего углерода TCA 08 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-"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анализатор содержания сажи в </a:t>
            </a:r>
            <a:b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</a:b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воздухе модели АЕ 33 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-"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прибор пробоотборник типа LVS 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Oswald"/>
              <a:buChar char="-"/>
            </a:pPr>
            <a:r>
              <a:rPr lang="ru" sz="2000">
                <a:highlight>
                  <a:schemeClr val="lt1"/>
                </a:highlight>
                <a:latin typeface="Oswald"/>
                <a:ea typeface="Oswald"/>
                <a:cs typeface="Oswald"/>
                <a:sym typeface="Oswald"/>
              </a:rPr>
              <a:t>прибор пробоотборник типа PNS</a:t>
            </a:r>
            <a:endParaRPr sz="2000">
              <a:highlight>
                <a:schemeClr val="lt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000"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2000">
              <a:highlight>
                <a:schemeClr val="dk1"/>
              </a:highlight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7" name="Google Shape;77;p15"/>
          <p:cNvPicPr preferRelativeResize="0"/>
          <p:nvPr/>
        </p:nvPicPr>
        <p:blipFill rotWithShape="1">
          <a:blip r:embed="rId3">
            <a:alphaModFix/>
          </a:blip>
          <a:srcRect b="10554" l="0" r="6331" t="0"/>
          <a:stretch/>
        </p:blipFill>
        <p:spPr>
          <a:xfrm>
            <a:off x="5492950" y="2421825"/>
            <a:ext cx="3360600" cy="2406900"/>
          </a:xfrm>
          <a:prstGeom prst="roundRect">
            <a:avLst>
              <a:gd fmla="val 4517" name="adj"/>
            </a:avLst>
          </a:prstGeom>
          <a:noFill/>
          <a:ln>
            <a:noFill/>
          </a:ln>
        </p:spPr>
      </p:pic>
      <p:sp>
        <p:nvSpPr>
          <p:cNvPr id="78" name="Google Shape;78;p15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Цель. Задачи.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202675"/>
            <a:ext cx="4741200" cy="136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Цель: 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Создание интерфейса для анализа данных приборов Аэрозольного комплекса МГУ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52900" y="509375"/>
            <a:ext cx="2062500" cy="206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6650" y="2845275"/>
            <a:ext cx="1885650" cy="18855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6"/>
          <p:cNvSpPr txBox="1"/>
          <p:nvPr/>
        </p:nvSpPr>
        <p:spPr>
          <a:xfrm>
            <a:off x="311700" y="2756825"/>
            <a:ext cx="4260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18"/>
              <a:buFont typeface="Arial"/>
              <a:buNone/>
            </a:pPr>
            <a:r>
              <a:rPr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Задачи:</a:t>
            </a:r>
            <a:endParaRPr sz="20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AutoNum type="arabicPeriod"/>
            </a:pPr>
            <a:r>
              <a:rPr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Создание сайта с актуальными данными.</a:t>
            </a:r>
            <a:endParaRPr sz="20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556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000"/>
              <a:buFont typeface="Oswald"/>
              <a:buAutoNum type="arabicPeriod"/>
            </a:pPr>
            <a:r>
              <a:rPr lang="ru" sz="2000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Создание Телеграм бота - мобильной версии сайта </a:t>
            </a:r>
            <a:endParaRPr sz="1800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" name="Google Shape;88;p16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3207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Архитектура</a:t>
            </a:r>
            <a:r>
              <a:rPr lang="ru"/>
              <a:t> проекта</a:t>
            </a:r>
            <a:endParaRPr/>
          </a:p>
        </p:txBody>
      </p:sp>
      <p:grpSp>
        <p:nvGrpSpPr>
          <p:cNvPr id="94" name="Google Shape;94;p17"/>
          <p:cNvGrpSpPr/>
          <p:nvPr/>
        </p:nvGrpSpPr>
        <p:grpSpPr>
          <a:xfrm>
            <a:off x="7326392" y="3037800"/>
            <a:ext cx="915600" cy="1882800"/>
            <a:chOff x="7679699" y="3077675"/>
            <a:chExt cx="915600" cy="1882800"/>
          </a:xfrm>
        </p:grpSpPr>
        <p:pic>
          <p:nvPicPr>
            <p:cNvPr id="95" name="Google Shape;95;p17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679699" y="3077675"/>
              <a:ext cx="915600" cy="1882800"/>
            </a:xfrm>
            <a:prstGeom prst="roundRect">
              <a:avLst>
                <a:gd fmla="val 16667" name="adj"/>
              </a:avLst>
            </a:prstGeom>
            <a:noFill/>
            <a:ln>
              <a:noFill/>
            </a:ln>
          </p:spPr>
        </p:pic>
        <p:pic>
          <p:nvPicPr>
            <p:cNvPr id="96" name="Google Shape;96;p17"/>
            <p:cNvPicPr preferRelativeResize="0"/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7877125" y="3758700"/>
              <a:ext cx="520749" cy="52072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97" name="Google Shape;97;p17"/>
          <p:cNvSpPr/>
          <p:nvPr/>
        </p:nvSpPr>
        <p:spPr>
          <a:xfrm>
            <a:off x="2779697" y="2112938"/>
            <a:ext cx="1800036" cy="1584036"/>
          </a:xfrm>
          <a:prstGeom prst="cloud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Яндекс Диск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8" name="Google Shape;98;p17"/>
          <p:cNvSpPr/>
          <p:nvPr/>
        </p:nvSpPr>
        <p:spPr>
          <a:xfrm>
            <a:off x="311700" y="1529313"/>
            <a:ext cx="1639500" cy="89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Ленинские горы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99" name="Google Shape;99;p17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0" name="Google Shape;100;p17"/>
          <p:cNvSpPr/>
          <p:nvPr/>
        </p:nvSpPr>
        <p:spPr>
          <a:xfrm>
            <a:off x="5085125" y="2052418"/>
            <a:ext cx="1217500" cy="1705075"/>
          </a:xfrm>
          <a:prstGeom prst="flowChartMagneticDisk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База данных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приборов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01" name="Google Shape;101;p17"/>
          <p:cNvSpPr/>
          <p:nvPr/>
        </p:nvSpPr>
        <p:spPr>
          <a:xfrm>
            <a:off x="311700" y="3533400"/>
            <a:ext cx="1639500" cy="8916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000">
                <a:latin typeface="Oswald"/>
                <a:ea typeface="Oswald"/>
                <a:cs typeface="Oswald"/>
                <a:sym typeface="Oswald"/>
              </a:rPr>
              <a:t>РЖД</a:t>
            </a:r>
            <a:endParaRPr sz="2000"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102" name="Google Shape;102;p17"/>
          <p:cNvCxnSpPr>
            <a:stCxn id="98" idx="3"/>
            <a:endCxn id="97" idx="2"/>
          </p:cNvCxnSpPr>
          <p:nvPr/>
        </p:nvCxnSpPr>
        <p:spPr>
          <a:xfrm>
            <a:off x="1951200" y="1975113"/>
            <a:ext cx="834000" cy="9297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3" name="Google Shape;103;p17"/>
          <p:cNvCxnSpPr>
            <a:stCxn id="101" idx="3"/>
            <a:endCxn id="97" idx="2"/>
          </p:cNvCxnSpPr>
          <p:nvPr/>
        </p:nvCxnSpPr>
        <p:spPr>
          <a:xfrm flipH="1" rot="10800000">
            <a:off x="1951200" y="2904900"/>
            <a:ext cx="834000" cy="1074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4" name="Google Shape;104;p17"/>
          <p:cNvCxnSpPr>
            <a:stCxn id="97" idx="0"/>
            <a:endCxn id="100" idx="2"/>
          </p:cNvCxnSpPr>
          <p:nvPr/>
        </p:nvCxnSpPr>
        <p:spPr>
          <a:xfrm>
            <a:off x="4578233" y="2904956"/>
            <a:ext cx="5070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cxnSp>
        <p:nvCxnSpPr>
          <p:cNvPr id="105" name="Google Shape;105;p17"/>
          <p:cNvCxnSpPr>
            <a:endCxn id="100" idx="4"/>
          </p:cNvCxnSpPr>
          <p:nvPr/>
        </p:nvCxnSpPr>
        <p:spPr>
          <a:xfrm flipH="1">
            <a:off x="6302625" y="1746056"/>
            <a:ext cx="1033500" cy="11589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stealth"/>
            <a:tailEnd len="med" w="med" type="stealth"/>
          </a:ln>
        </p:spPr>
      </p:cxnSp>
      <p:cxnSp>
        <p:nvCxnSpPr>
          <p:cNvPr id="106" name="Google Shape;106;p17"/>
          <p:cNvCxnSpPr>
            <a:stCxn id="100" idx="4"/>
            <a:endCxn id="95" idx="1"/>
          </p:cNvCxnSpPr>
          <p:nvPr/>
        </p:nvCxnSpPr>
        <p:spPr>
          <a:xfrm>
            <a:off x="6302625" y="2904956"/>
            <a:ext cx="1023900" cy="10743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stealth"/>
          </a:ln>
        </p:spPr>
      </p:cxnSp>
      <p:grpSp>
        <p:nvGrpSpPr>
          <p:cNvPr id="107" name="Google Shape;107;p17"/>
          <p:cNvGrpSpPr/>
          <p:nvPr/>
        </p:nvGrpSpPr>
        <p:grpSpPr>
          <a:xfrm>
            <a:off x="6755468" y="445025"/>
            <a:ext cx="2057448" cy="1607374"/>
            <a:chOff x="6755468" y="445025"/>
            <a:chExt cx="2057448" cy="1607374"/>
          </a:xfrm>
        </p:grpSpPr>
        <p:grpSp>
          <p:nvGrpSpPr>
            <p:cNvPr id="108" name="Google Shape;108;p17"/>
            <p:cNvGrpSpPr/>
            <p:nvPr/>
          </p:nvGrpSpPr>
          <p:grpSpPr>
            <a:xfrm>
              <a:off x="6755468" y="445025"/>
              <a:ext cx="2057448" cy="1607374"/>
              <a:chOff x="7108768" y="0"/>
              <a:chExt cx="2057448" cy="1607374"/>
            </a:xfrm>
          </p:grpSpPr>
          <p:pic>
            <p:nvPicPr>
              <p:cNvPr id="109" name="Google Shape;109;p17"/>
              <p:cNvPicPr preferRelativeResize="0"/>
              <p:nvPr/>
            </p:nvPicPr>
            <p:blipFill>
              <a:blip r:embed="rId5">
                <a:alphaModFix/>
              </a:blip>
              <a:stretch>
                <a:fillRect/>
              </a:stretch>
            </p:blipFill>
            <p:spPr>
              <a:xfrm>
                <a:off x="7108768" y="0"/>
                <a:ext cx="2057448" cy="1607374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10" name="Google Shape;110;p17"/>
              <p:cNvPicPr preferRelativeResize="0"/>
              <p:nvPr/>
            </p:nvPicPr>
            <p:blipFill>
              <a:blip r:embed="rId6">
                <a:alphaModFix/>
              </a:blip>
              <a:stretch>
                <a:fillRect/>
              </a:stretch>
            </p:blipFill>
            <p:spPr>
              <a:xfrm>
                <a:off x="7141350" y="34725"/>
                <a:ext cx="1992300" cy="1038000"/>
              </a:xfrm>
              <a:prstGeom prst="round2SameRect">
                <a:avLst>
                  <a:gd fmla="val 6623" name="adj1"/>
                  <a:gd fmla="val 0" name="adj2"/>
                </a:avLst>
              </a:prstGeom>
              <a:noFill/>
              <a:ln>
                <a:noFill/>
              </a:ln>
            </p:spPr>
          </p:pic>
        </p:grpSp>
        <p:pic>
          <p:nvPicPr>
            <p:cNvPr id="111" name="Google Shape;111;p17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8132075" y="862500"/>
              <a:ext cx="620500" cy="62050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Этапы разработки</a:t>
            </a:r>
            <a:endParaRPr/>
          </a:p>
        </p:txBody>
      </p:sp>
      <p:grpSp>
        <p:nvGrpSpPr>
          <p:cNvPr id="117" name="Google Shape;117;p18"/>
          <p:cNvGrpSpPr/>
          <p:nvPr/>
        </p:nvGrpSpPr>
        <p:grpSpPr>
          <a:xfrm>
            <a:off x="431925" y="1304875"/>
            <a:ext cx="2628925" cy="3416400"/>
            <a:chOff x="431925" y="1304875"/>
            <a:chExt cx="2628925" cy="3416400"/>
          </a:xfrm>
        </p:grpSpPr>
        <p:sp>
          <p:nvSpPr>
            <p:cNvPr id="118" name="Google Shape;118;p18"/>
            <p:cNvSpPr txBox="1"/>
            <p:nvPr/>
          </p:nvSpPr>
          <p:spPr>
            <a:xfrm>
              <a:off x="431925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Google Shape;119;p18"/>
            <p:cNvSpPr/>
            <p:nvPr/>
          </p:nvSpPr>
          <p:spPr>
            <a:xfrm>
              <a:off x="4319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0" name="Google Shape;120;p18"/>
          <p:cNvSpPr txBox="1"/>
          <p:nvPr>
            <p:ph idx="4294967295" type="body"/>
          </p:nvPr>
        </p:nvSpPr>
        <p:spPr>
          <a:xfrm>
            <a:off x="50642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Работа с данными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1" name="Google Shape;121;p18"/>
          <p:cNvSpPr txBox="1"/>
          <p:nvPr>
            <p:ph idx="4294967295" type="body"/>
          </p:nvPr>
        </p:nvSpPr>
        <p:spPr>
          <a:xfrm>
            <a:off x="50832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Изучить данные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Привести данные к одному формату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Создать интерактивные графики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Реализовать загрузку данных на сервер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22" name="Google Shape;122;p18"/>
          <p:cNvGrpSpPr/>
          <p:nvPr/>
        </p:nvGrpSpPr>
        <p:grpSpPr>
          <a:xfrm>
            <a:off x="3320450" y="1304875"/>
            <a:ext cx="2632500" cy="3416400"/>
            <a:chOff x="3320450" y="1304875"/>
            <a:chExt cx="2632500" cy="3416400"/>
          </a:xfrm>
        </p:grpSpPr>
        <p:sp>
          <p:nvSpPr>
            <p:cNvPr id="123" name="Google Shape;123;p18"/>
            <p:cNvSpPr txBox="1"/>
            <p:nvPr/>
          </p:nvSpPr>
          <p:spPr>
            <a:xfrm>
              <a:off x="3324050" y="1304875"/>
              <a:ext cx="26289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8"/>
            <p:cNvSpPr/>
            <p:nvPr/>
          </p:nvSpPr>
          <p:spPr>
            <a:xfrm>
              <a:off x="332045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Google Shape;125;p18"/>
          <p:cNvSpPr txBox="1"/>
          <p:nvPr>
            <p:ph idx="4294967295" type="body"/>
          </p:nvPr>
        </p:nvSpPr>
        <p:spPr>
          <a:xfrm>
            <a:off x="3389450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Сайт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26" name="Google Shape;126;p18"/>
          <p:cNvSpPr txBox="1"/>
          <p:nvPr>
            <p:ph idx="4294967295" type="body"/>
          </p:nvPr>
        </p:nvSpPr>
        <p:spPr>
          <a:xfrm>
            <a:off x="3396775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Архитектура </a:t>
            </a:r>
            <a:r>
              <a:rPr lang="ru" sz="1600">
                <a:latin typeface="Oswald"/>
                <a:ea typeface="Oswald"/>
                <a:cs typeface="Oswald"/>
                <a:sym typeface="Oswald"/>
              </a:rPr>
              <a:t>сайта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Главная страница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Страница прибора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Система регистрации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Админ-страница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Связь сайта с базой данных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grpSp>
        <p:nvGrpSpPr>
          <p:cNvPr id="127" name="Google Shape;127;p18"/>
          <p:cNvGrpSpPr/>
          <p:nvPr/>
        </p:nvGrpSpPr>
        <p:grpSpPr>
          <a:xfrm>
            <a:off x="6212550" y="1304875"/>
            <a:ext cx="2632500" cy="3416400"/>
            <a:chOff x="6212550" y="1304875"/>
            <a:chExt cx="2632500" cy="3416400"/>
          </a:xfrm>
        </p:grpSpPr>
        <p:sp>
          <p:nvSpPr>
            <p:cNvPr id="128" name="Google Shape;128;p18"/>
            <p:cNvSpPr/>
            <p:nvPr/>
          </p:nvSpPr>
          <p:spPr>
            <a:xfrm>
              <a:off x="6215400" y="1304875"/>
              <a:ext cx="2628900" cy="341640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18"/>
            <p:cNvSpPr txBox="1"/>
            <p:nvPr/>
          </p:nvSpPr>
          <p:spPr>
            <a:xfrm>
              <a:off x="6212550" y="1304875"/>
              <a:ext cx="2632500" cy="4641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18"/>
          <p:cNvSpPr txBox="1"/>
          <p:nvPr>
            <p:ph idx="4294967295" type="body"/>
          </p:nvPr>
        </p:nvSpPr>
        <p:spPr>
          <a:xfrm>
            <a:off x="6272475" y="1304875"/>
            <a:ext cx="2494500" cy="46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Oswald"/>
                <a:ea typeface="Oswald"/>
                <a:cs typeface="Oswald"/>
                <a:sym typeface="Oswald"/>
              </a:rPr>
              <a:t>Телеграм бот</a:t>
            </a:r>
            <a:endParaRPr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1" name="Google Shape;131;p18"/>
          <p:cNvSpPr txBox="1"/>
          <p:nvPr>
            <p:ph idx="4294967295" type="body"/>
          </p:nvPr>
        </p:nvSpPr>
        <p:spPr>
          <a:xfrm>
            <a:off x="6286400" y="1850300"/>
            <a:ext cx="2478600" cy="279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Архитектура Телеграм бота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Настройка параметров графика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Быстрый доступ к графику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Font typeface="Oswald"/>
              <a:buAutoNum type="arabicPeriod"/>
            </a:pPr>
            <a:r>
              <a:rPr lang="ru" sz="1600">
                <a:latin typeface="Oswald"/>
                <a:ea typeface="Oswald"/>
                <a:cs typeface="Oswald"/>
                <a:sym typeface="Oswald"/>
              </a:rPr>
              <a:t>Работа на одной базе данных с сайтом</a:t>
            </a:r>
            <a:endParaRPr sz="1600"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2" name="Google Shape;132;p18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33" name="Google Shape;133;p18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Работа с данными</a:t>
            </a:r>
            <a:endParaRPr/>
          </a:p>
        </p:txBody>
      </p:sp>
      <p:sp>
        <p:nvSpPr>
          <p:cNvPr id="139" name="Google Shape;139;p19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40" name="Google Shape;140;p19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0"/>
          <p:cNvSpPr/>
          <p:nvPr/>
        </p:nvSpPr>
        <p:spPr>
          <a:xfrm>
            <a:off x="6243363" y="1062375"/>
            <a:ext cx="2628900" cy="2929800"/>
          </a:xfrm>
          <a:prstGeom prst="rect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6" name="Google Shape;146;p20"/>
          <p:cNvSpPr txBox="1"/>
          <p:nvPr/>
        </p:nvSpPr>
        <p:spPr>
          <a:xfrm>
            <a:off x="6318513" y="1062375"/>
            <a:ext cx="2478600" cy="292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Oswald"/>
              <a:buAutoNum type="arabicPeriod"/>
            </a:pPr>
            <a:r>
              <a:rPr lang="ru" sz="16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Анализ полученных данных</a:t>
            </a:r>
            <a:endParaRPr sz="16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Oswald"/>
              <a:buAutoNum type="arabicPeriod"/>
            </a:pPr>
            <a:r>
              <a:rPr lang="ru" sz="16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Приведение к единому формату данных</a:t>
            </a:r>
            <a:endParaRPr sz="16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Oswald"/>
              <a:buAutoNum type="arabicPeriod"/>
            </a:pPr>
            <a:r>
              <a:rPr lang="ru" sz="16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База данных показаний приборов</a:t>
            </a:r>
            <a:endParaRPr sz="16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Oswald"/>
              <a:buAutoNum type="arabicPeriod"/>
            </a:pPr>
            <a:r>
              <a:rPr lang="ru" sz="16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Синхронизация с облачным хранилищем</a:t>
            </a:r>
            <a:endParaRPr sz="16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CACACA"/>
              </a:buClr>
              <a:buSzPts val="1600"/>
              <a:buFont typeface="Oswald"/>
              <a:buAutoNum type="arabicPeriod"/>
            </a:pPr>
            <a:r>
              <a:rPr lang="ru" sz="1600">
                <a:solidFill>
                  <a:srgbClr val="CACACA"/>
                </a:solidFill>
                <a:latin typeface="Oswald"/>
                <a:ea typeface="Oswald"/>
                <a:cs typeface="Oswald"/>
                <a:sym typeface="Oswald"/>
              </a:rPr>
              <a:t>Интерактивные графики</a:t>
            </a:r>
            <a:endParaRPr sz="1600">
              <a:solidFill>
                <a:srgbClr val="CACACA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147" name="Google Shape;14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863" y="1062400"/>
            <a:ext cx="5971500" cy="2929800"/>
          </a:xfrm>
          <a:prstGeom prst="round2SameRect">
            <a:avLst>
              <a:gd fmla="val 3444" name="adj1"/>
              <a:gd fmla="val 3879" name="adj2"/>
            </a:avLst>
          </a:prstGeom>
          <a:noFill/>
          <a:ln>
            <a:noFill/>
          </a:ln>
        </p:spPr>
      </p:pic>
      <p:pic>
        <p:nvPicPr>
          <p:cNvPr id="148" name="Google Shape;14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3572" y="4159475"/>
            <a:ext cx="776855" cy="77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885" y="4138387"/>
            <a:ext cx="2298819" cy="8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0"/>
          <p:cNvSpPr txBox="1"/>
          <p:nvPr>
            <p:ph type="title"/>
          </p:nvPr>
        </p:nvSpPr>
        <p:spPr>
          <a:xfrm>
            <a:off x="271875" y="296900"/>
            <a:ext cx="3801900" cy="674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/>
              <a:t>Работа с данными</a:t>
            </a:r>
            <a:endParaRPr sz="3000"/>
          </a:p>
        </p:txBody>
      </p:sp>
      <p:pic>
        <p:nvPicPr>
          <p:cNvPr id="151" name="Google Shape;151;p2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94300" y="4261324"/>
            <a:ext cx="2347676" cy="573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0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153" name="Google Shape;153;p20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chemeClr val="dk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1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Разработка сайта</a:t>
            </a:r>
            <a:endParaRPr/>
          </a:p>
        </p:txBody>
      </p:sp>
      <p:sp>
        <p:nvSpPr>
          <p:cNvPr id="159" name="Google Shape;159;p21"/>
          <p:cNvSpPr txBox="1"/>
          <p:nvPr>
            <p:ph idx="12" type="sldNum"/>
          </p:nvPr>
        </p:nvSpPr>
        <p:spPr>
          <a:xfrm>
            <a:off x="8595300" y="47499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 sz="1500">
                <a:solidFill>
                  <a:srgbClr val="000000"/>
                </a:solidFill>
                <a:latin typeface="Oswald"/>
                <a:ea typeface="Oswald"/>
                <a:cs typeface="Oswald"/>
                <a:sym typeface="Oswald"/>
              </a:rPr>
              <a:t>‹#›</a:t>
            </a:fld>
            <a:endParaRPr sz="1500">
              <a:solidFill>
                <a:srgbClr val="000000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